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26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7" r:id="rId3"/>
    <p:sldId id="278" r:id="rId4"/>
    <p:sldId id="297" r:id="rId5"/>
    <p:sldId id="280" r:id="rId6"/>
    <p:sldId id="281" r:id="rId7"/>
    <p:sldId id="282" r:id="rId8"/>
    <p:sldId id="283" r:id="rId9"/>
    <p:sldId id="288" r:id="rId10"/>
    <p:sldId id="284" r:id="rId11"/>
    <p:sldId id="285" r:id="rId12"/>
    <p:sldId id="286" r:id="rId13"/>
    <p:sldId id="289" r:id="rId14"/>
    <p:sldId id="266" r:id="rId15"/>
    <p:sldId id="291" r:id="rId16"/>
    <p:sldId id="292" r:id="rId17"/>
    <p:sldId id="290" r:id="rId18"/>
    <p:sldId id="287" r:id="rId19"/>
    <p:sldId id="293" r:id="rId20"/>
    <p:sldId id="273" r:id="rId21"/>
    <p:sldId id="294" r:id="rId22"/>
    <p:sldId id="272" r:id="rId23"/>
    <p:sldId id="275" r:id="rId24"/>
    <p:sldId id="295" r:id="rId25"/>
    <p:sldId id="298" r:id="rId26"/>
  </p:sldIdLst>
  <p:sldSz cx="12192000" cy="6858000"/>
  <p:notesSz cx="6858000" cy="9144000"/>
  <p:embeddedFontLst>
    <p:embeddedFont>
      <p:font typeface="Wingdings 2" panose="05020102010507070707" pitchFamily="18" charset="2"/>
      <p:regular r:id="rId29"/>
    </p:embeddedFont>
    <p:embeddedFont>
      <p:font typeface="Esphimere" panose="020B0603030000020004" pitchFamily="34" charset="0"/>
      <p:regular r:id="rId30"/>
      <p:bold r:id="rId31"/>
    </p:embeddedFont>
    <p:embeddedFont>
      <p:font typeface="Esphimere Light" panose="020B0403030000020004" pitchFamily="34" charset="0"/>
      <p:regular r:id="rId32"/>
    </p:embeddedFont>
    <p:embeddedFont>
      <p:font typeface="Rounded Elegance" panose="02020603050405020304" pitchFamily="18" charset="0"/>
      <p:regular r:id="rId33"/>
    </p:embeddedFont>
    <p:embeddedFont>
      <p:font typeface="Arial Unicode MS" panose="020B0604020202020204" pitchFamily="34" charset="-128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9DD"/>
    <a:srgbClr val="25326E"/>
    <a:srgbClr val="A6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87342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/>
    </p:cSldViewPr>
  </p:slideViewPr>
  <p:outlineViewPr>
    <p:cViewPr>
      <p:scale>
        <a:sx n="33" d="100"/>
        <a:sy n="33" d="100"/>
      </p:scale>
      <p:origin x="0" y="-316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A2101-06F9-476E-A91B-AEDD4B962746}" type="datetimeFigureOut">
              <a:rPr lang="en-ZA" smtClean="0"/>
              <a:t>2017/10/24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8AC71-2F8F-426E-9194-CD003F069B9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6591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9C55-D845-48A4-9817-F79F71CA8AF2}" type="datetimeFigureOut">
              <a:rPr lang="en-ZA" smtClean="0"/>
              <a:t>2017/10/24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A0BB7-5720-4614-903E-2A611CDF7B0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266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Explain</a:t>
            </a:r>
            <a:r>
              <a:rPr lang="en-ZA" baseline="0" dirty="0" smtClean="0"/>
              <a:t> the concepts of identity, attributes, and identity management systems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8930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https://securityevaluators.com/knowledge/case_studies/mutual/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1348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log into https://orcid.org/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0861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http://safire.ac.za/technical/attributes/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841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Tag cloud shows frequency</a:t>
            </a:r>
            <a:r>
              <a:rPr lang="en-ZA" baseline="0" dirty="0" smtClean="0"/>
              <a:t> (number of federations) of various academic publishers in eduGAIN 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230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Consent interface – mandatory consent helps with POPI compliance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0450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FIM4R</a:t>
            </a:r>
            <a:r>
              <a:rPr lang="en-ZA" baseline="0" dirty="0" smtClean="0"/>
              <a:t> is the Federated Identity Management for Researchers working group, comprising researchers from large science projects like CERN, Science &amp; Technology Facilities Council (UK), European Bioinformatics Group, etc. They published findings in 2012, which are summarised on this page. Heather Flannigan expands on them at https://learn.nsrc.org/fedidm/iam_researchers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8029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978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Would</a:t>
            </a:r>
            <a:r>
              <a:rPr lang="en-ZA" baseline="0" dirty="0" smtClean="0"/>
              <a:t> you allow Donald.trump17@gmail.com access to sensitive medical records?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151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483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924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https://refeds.org/category/research-and-scholarship</a:t>
            </a:r>
          </a:p>
          <a:p>
            <a:r>
              <a:rPr lang="en-ZA" dirty="0" smtClean="0"/>
              <a:t>https://refeds.org/sirtfi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5307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http://eduGAIN.org/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3590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CSIR, Stellenbosch</a:t>
            </a:r>
            <a:r>
              <a:rPr lang="en-ZA" baseline="0" dirty="0" smtClean="0"/>
              <a:t> University (SU), University of Cape Town (UCT), University of the Western Cape (UWC), North-West University (NWU), Nelson Mandela University (NMMU), African Research Cloud (ARC), Square </a:t>
            </a:r>
            <a:r>
              <a:rPr lang="en-ZA" baseline="0" dirty="0" err="1" smtClean="0"/>
              <a:t>Kilometer</a:t>
            </a:r>
            <a:r>
              <a:rPr lang="en-ZA" baseline="0" dirty="0" smtClean="0"/>
              <a:t> Array (SKA), </a:t>
            </a:r>
            <a:r>
              <a:rPr lang="en-ZA" baseline="0" dirty="0" err="1" smtClean="0"/>
              <a:t>SheerID</a:t>
            </a:r>
            <a:endParaRPr lang="en-ZA" baseline="0" dirty="0" smtClean="0"/>
          </a:p>
          <a:p>
            <a:r>
              <a:rPr lang="en-ZA" baseline="0" dirty="0" smtClean="0"/>
              <a:t>DIRISA is in the process of integrating; </a:t>
            </a:r>
            <a:r>
              <a:rPr lang="en-ZA" baseline="0" dirty="0" err="1" smtClean="0"/>
              <a:t>Sci-GaIA</a:t>
            </a:r>
            <a:r>
              <a:rPr lang="en-ZA" baseline="0" dirty="0" smtClean="0"/>
              <a:t> needs to transition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47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https://www.ufs.ac.za/docs/librariesprovider35/default-document-library/ufs-teaching-and-learning-report-20156281b0e65b146fc79f4fff0600aa9400.pdf</a:t>
            </a:r>
            <a:r>
              <a:rPr lang="en-ZA" baseline="0" dirty="0" smtClean="0"/>
              <a:t> said 2 devices in 2015; other estimates are much higher: http://www.marketingcharts.com/online/college-students-own-an-average-of-7-tech-devices-30430/. So for this purpose, assume smartphone, tablet, and one other device (desktop/laptop/</a:t>
            </a:r>
            <a:r>
              <a:rPr lang="en-ZA" baseline="0" dirty="0" err="1" smtClean="0"/>
              <a:t>playstation</a:t>
            </a:r>
            <a:r>
              <a:rPr lang="en-ZA" baseline="0" dirty="0" smtClean="0"/>
              <a:t>/</a:t>
            </a:r>
            <a:r>
              <a:rPr lang="en-ZA" baseline="0" dirty="0" err="1" smtClean="0"/>
              <a:t>etc</a:t>
            </a:r>
            <a:r>
              <a:rPr lang="en-ZA" baseline="0" dirty="0" smtClean="0"/>
              <a:t>)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550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No incentive</a:t>
            </a:r>
            <a:r>
              <a:rPr lang="en-ZA" baseline="0" dirty="0" smtClean="0"/>
              <a:t> for journal providers to reduce number of hosts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860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Esphimere" panose="020B0603030000020004" pitchFamily="34" charset="0"/>
                <a:ea typeface="Esphimere" panose="020B06030300000200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9598" y="6420816"/>
            <a:ext cx="670476" cy="236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394" y="5467738"/>
            <a:ext cx="2899667" cy="628261"/>
          </a:xfrm>
          <a:prstGeom prst="rect">
            <a:avLst/>
          </a:prstGeom>
        </p:spPr>
      </p:pic>
      <p:pic>
        <p:nvPicPr>
          <p:cNvPr id="1026" name="Picture 2" descr="http://www.tenet.ac.za/++theme++tenet/images/tenet-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6282" y="159978"/>
            <a:ext cx="1043792" cy="53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7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668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108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2980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622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08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8589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256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7974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578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30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32" y="66784"/>
            <a:ext cx="3005665" cy="6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Identity </a:t>
            </a:r>
            <a:r>
              <a:rPr lang="en-ZA" dirty="0" smtClean="0"/>
              <a:t>federation:</a:t>
            </a:r>
            <a:br>
              <a:rPr lang="en-ZA" dirty="0" smtClean="0"/>
            </a:br>
            <a:r>
              <a:rPr lang="en-ZA" dirty="0" smtClean="0"/>
              <a:t>A </a:t>
            </a:r>
            <a:r>
              <a:rPr lang="en-ZA" dirty="0"/>
              <a:t>new way to manage access to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err="1" smtClean="0"/>
              <a:t>SANLiC</a:t>
            </a:r>
            <a:r>
              <a:rPr lang="en-ZA" dirty="0" smtClean="0"/>
              <a:t> 2017</a:t>
            </a:r>
            <a:br>
              <a:rPr lang="en-ZA" dirty="0" smtClean="0"/>
            </a:br>
            <a:r>
              <a:rPr lang="en-ZA" dirty="0" smtClean="0"/>
              <a:t>Durban, May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</a:t>
            </a:fld>
            <a:endParaRPr lang="en-ZA"/>
          </a:p>
        </p:txBody>
      </p:sp>
      <p:pic>
        <p:nvPicPr>
          <p:cNvPr id="7" name="Picture 6" descr="https://orcid.org/sites/default/files/images/orcid_128x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8" y="6251395"/>
            <a:ext cx="470080" cy="4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5"/>
          <p:cNvSpPr txBox="1"/>
          <p:nvPr/>
        </p:nvSpPr>
        <p:spPr>
          <a:xfrm>
            <a:off x="1100015" y="6301452"/>
            <a:ext cx="44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orcid.org/0000-0002-9388-8592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920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Inter-federation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Inter-federation is the linking of one (academic) federation to another</a:t>
            </a:r>
          </a:p>
          <a:p>
            <a:r>
              <a:rPr lang="en-ZA" sz="2800" dirty="0" smtClean="0"/>
              <a:t>Through inter-federation we can gain access to services that are not yet available in our own country</a:t>
            </a:r>
          </a:p>
          <a:p>
            <a:r>
              <a:rPr lang="en-ZA" sz="2800" dirty="0" smtClean="0"/>
              <a:t>Service providers can gain access to customers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10</a:t>
            </a:fld>
            <a:endParaRPr lang="en-ZA"/>
          </a:p>
        </p:txBody>
      </p:sp>
      <p:pic>
        <p:nvPicPr>
          <p:cNvPr id="2050" name="Picture 2" descr="Image result for edugai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930" y="3860673"/>
            <a:ext cx="81438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South African Identity Federation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57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 – South African Identity Federation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Academic identity federation for South Africa</a:t>
            </a:r>
          </a:p>
          <a:p>
            <a:r>
              <a:rPr lang="en-ZA" dirty="0" smtClean="0"/>
              <a:t>Conceived by the community and piloted over a number of years</a:t>
            </a:r>
          </a:p>
          <a:p>
            <a:r>
              <a:rPr lang="en-ZA" dirty="0"/>
              <a:t>S</a:t>
            </a:r>
            <a:r>
              <a:rPr lang="en-ZA" dirty="0" smtClean="0"/>
              <a:t>upported service operated by TENET</a:t>
            </a:r>
          </a:p>
          <a:p>
            <a:r>
              <a:rPr lang="en-ZA" dirty="0" smtClean="0"/>
              <a:t>Member of eduGAIN (since February)</a:t>
            </a:r>
          </a:p>
          <a:p>
            <a:pPr lvl="1"/>
            <a:r>
              <a:rPr lang="en-ZA" dirty="0" smtClean="0"/>
              <a:t>48</a:t>
            </a:r>
            <a:r>
              <a:rPr lang="en-ZA" baseline="30000" dirty="0" smtClean="0"/>
              <a:t>th</a:t>
            </a:r>
            <a:r>
              <a:rPr lang="en-ZA" dirty="0" smtClean="0"/>
              <a:t> member / 41</a:t>
            </a:r>
            <a:r>
              <a:rPr lang="en-ZA" baseline="30000" dirty="0" smtClean="0"/>
              <a:t>st</a:t>
            </a:r>
            <a:r>
              <a:rPr lang="en-ZA" dirty="0" smtClean="0"/>
              <a:t> full participant</a:t>
            </a:r>
          </a:p>
          <a:p>
            <a:pPr lvl="1"/>
            <a:r>
              <a:rPr lang="en-ZA" dirty="0" smtClean="0"/>
              <a:t>1</a:t>
            </a:r>
            <a:r>
              <a:rPr lang="en-ZA" baseline="30000" dirty="0" smtClean="0"/>
              <a:t>st</a:t>
            </a:r>
            <a:r>
              <a:rPr lang="en-ZA" dirty="0" smtClean="0"/>
              <a:t> member in Africa</a:t>
            </a:r>
          </a:p>
          <a:p>
            <a:pPr lvl="1"/>
            <a:endParaRPr lang="en-ZA" dirty="0"/>
          </a:p>
          <a:p>
            <a:r>
              <a:rPr lang="en-ZA" dirty="0" smtClean="0"/>
              <a:t>Your IT Department should know all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47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blogs.sun.ac.za/it/wp-content/themes/sunitv4/images/header/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r="-3166"/>
          <a:stretch/>
        </p:blipFill>
        <p:spPr bwMode="auto">
          <a:xfrm>
            <a:off x="3456000" y="3033890"/>
            <a:ext cx="2160000" cy="7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 –Participants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13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851" y="4560480"/>
            <a:ext cx="1620000" cy="1620000"/>
          </a:xfrm>
          <a:prstGeom prst="rect">
            <a:avLst/>
          </a:prstGeom>
        </p:spPr>
      </p:pic>
      <p:pic>
        <p:nvPicPr>
          <p:cNvPr id="1028" name="Picture 4" descr="https://shib.nwu.ac.za/sample/nwu_log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4445" r="6666" b="6665"/>
          <a:stretch/>
        </p:blipFill>
        <p:spPr bwMode="auto">
          <a:xfrm>
            <a:off x="5824851" y="27044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uct.ac.za/images/uct.ac.za/about/intro/logo/logocircless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26" y="4538879"/>
            <a:ext cx="1620000" cy="16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aml.uwc.ac.za/simplesaml/resources/uwc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51" y="854508"/>
            <a:ext cx="1620000" cy="16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www.csir.co.za/sites/all/themes/csir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26" y="1128188"/>
            <a:ext cx="1620000" cy="11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KA S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76" y="3132825"/>
            <a:ext cx="2160000" cy="5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arc.ac.za/wp-content/uploads/2017/04/ARC-LOGO-SQUARE-3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76" y="885881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www.sheerid.com/wp-content/uploads/2017/02/sheerid-blac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76" y="4538879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dirisa.ac.za/wp-content/uploads/2016/10/Dirisa_text_small-e147557256016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76" y="1546848"/>
            <a:ext cx="1980000" cy="29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-Gai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76" y="5035906"/>
            <a:ext cx="1980000" cy="68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301" y="3119625"/>
            <a:ext cx="1905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7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So what does this all mean for </a:t>
            </a:r>
            <a:r>
              <a:rPr lang="en-ZA" dirty="0"/>
              <a:t>l</a:t>
            </a:r>
            <a:r>
              <a:rPr lang="en-ZA" dirty="0" smtClean="0"/>
              <a:t>ibraries?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1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The “traditional” licensing model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/>
              <a:t>License based on some form of FTE </a:t>
            </a:r>
            <a:r>
              <a:rPr lang="en-ZA" dirty="0" smtClean="0"/>
              <a:t>count</a:t>
            </a:r>
          </a:p>
          <a:p>
            <a:r>
              <a:rPr lang="en-ZA" dirty="0" smtClean="0"/>
              <a:t>Site-wide, but </a:t>
            </a:r>
            <a:r>
              <a:rPr lang="en-ZA" dirty="0"/>
              <a:t>u</a:t>
            </a:r>
            <a:r>
              <a:rPr lang="en-ZA" dirty="0" smtClean="0"/>
              <a:t>se restricted to the local  campus network</a:t>
            </a:r>
          </a:p>
          <a:p>
            <a:pPr lvl="1"/>
            <a:endParaRPr lang="en-ZA" dirty="0" smtClean="0"/>
          </a:p>
          <a:p>
            <a:r>
              <a:rPr lang="en-ZA" dirty="0" smtClean="0"/>
              <a:t>Off-campus users must make use of a reverse proxy or VPN solution</a:t>
            </a:r>
          </a:p>
          <a:p>
            <a:endParaRPr lang="en-ZA" dirty="0"/>
          </a:p>
          <a:p>
            <a:r>
              <a:rPr lang="en-ZA" dirty="0" smtClean="0"/>
              <a:t>Not easy to enforce more granular controls</a:t>
            </a:r>
          </a:p>
          <a:p>
            <a:endParaRPr lang="en-ZA" dirty="0"/>
          </a:p>
          <a:p>
            <a:r>
              <a:rPr lang="en-ZA" dirty="0" smtClean="0"/>
              <a:t>IP-based restrictions don’t scale well – and are out-of-sync with the modern Internet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15</a:t>
            </a:fld>
            <a:endParaRPr lang="en-ZA"/>
          </a:p>
        </p:txBody>
      </p:sp>
      <p:sp>
        <p:nvSpPr>
          <p:cNvPr id="5" name="Cloud Callout 4"/>
          <p:cNvSpPr/>
          <p:nvPr/>
        </p:nvSpPr>
        <p:spPr>
          <a:xfrm>
            <a:off x="3515033" y="650631"/>
            <a:ext cx="8023669" cy="3228195"/>
          </a:xfrm>
          <a:prstGeom prst="cloudCallout">
            <a:avLst>
              <a:gd name="adj1" fmla="val -34293"/>
              <a:gd name="adj2" fmla="val 79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Average student carries 3+ devices.</a:t>
            </a:r>
          </a:p>
          <a:p>
            <a:pPr algn="ctr"/>
            <a:endParaRPr lang="en-ZA" sz="2400" dirty="0" smtClean="0"/>
          </a:p>
          <a:p>
            <a:pPr algn="ctr"/>
            <a:r>
              <a:rPr lang="en-ZA" sz="2400" dirty="0" smtClean="0"/>
              <a:t>Default IPv6 allocation for universities in South Africa has</a:t>
            </a:r>
            <a:br>
              <a:rPr lang="en-ZA" sz="2400" dirty="0" smtClean="0"/>
            </a:br>
            <a:r>
              <a:rPr lang="en-ZA" sz="2400" dirty="0" smtClean="0"/>
              <a:t>1 208 925 819 614 629 174 706 176</a:t>
            </a:r>
            <a:br>
              <a:rPr lang="en-ZA" sz="2400" dirty="0" smtClean="0"/>
            </a:br>
            <a:r>
              <a:rPr lang="en-ZA" sz="2400" dirty="0" smtClean="0"/>
              <a:t>IP addresses in it.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120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Reverse Proxies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 smtClean="0"/>
              <a:t>Many libraries use reverse proxies to provide off-campus access to electronic resources</a:t>
            </a:r>
          </a:p>
          <a:p>
            <a:pPr lvl="1"/>
            <a:r>
              <a:rPr lang="en-ZA" dirty="0" err="1" smtClean="0"/>
              <a:t>EZProxy</a:t>
            </a:r>
            <a:endParaRPr lang="en-ZA" dirty="0" smtClean="0"/>
          </a:p>
          <a:p>
            <a:pPr lvl="1"/>
            <a:r>
              <a:rPr lang="en-ZA" dirty="0" smtClean="0"/>
              <a:t>III WAM Proxy</a:t>
            </a:r>
          </a:p>
          <a:p>
            <a:r>
              <a:rPr lang="en-ZA" dirty="0" smtClean="0"/>
              <a:t>Campus </a:t>
            </a:r>
            <a:r>
              <a:rPr lang="en-ZA" dirty="0"/>
              <a:t>networks – indeed “campuses” –  are becoming increasingly hard to </a:t>
            </a:r>
            <a:r>
              <a:rPr lang="en-ZA" dirty="0" smtClean="0"/>
              <a:t>define, and users are becoming increasingly mobile</a:t>
            </a:r>
          </a:p>
          <a:p>
            <a:r>
              <a:rPr lang="en-ZA" dirty="0"/>
              <a:t>Confusing for users – “why can’t I just log in like every other </a:t>
            </a:r>
            <a:r>
              <a:rPr lang="en-ZA" dirty="0" smtClean="0"/>
              <a:t>website </a:t>
            </a:r>
            <a:r>
              <a:rPr lang="en-ZA" dirty="0"/>
              <a:t>I use?!”</a:t>
            </a:r>
          </a:p>
          <a:p>
            <a:r>
              <a:rPr lang="en-ZA" dirty="0"/>
              <a:t>Difficult to support &amp; </a:t>
            </a:r>
            <a:r>
              <a:rPr lang="en-ZA" dirty="0" smtClean="0"/>
              <a:t>troubleshoot</a:t>
            </a:r>
            <a:endParaRPr lang="en-ZA" dirty="0"/>
          </a:p>
          <a:p>
            <a:r>
              <a:rPr lang="en-ZA" dirty="0" smtClean="0"/>
              <a:t>As journal providers embrace SSL, these become more complicated – and expensive – to maintain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30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Reverse Proxies</a:t>
            </a:r>
            <a:endParaRPr lang="en-ZA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1702"/>
          <a:stretch/>
        </p:blipFill>
        <p:spPr>
          <a:xfrm>
            <a:off x="3672918" y="385475"/>
            <a:ext cx="7920000" cy="612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17</a:t>
            </a:fld>
            <a:endParaRPr lang="en-ZA"/>
          </a:p>
        </p:txBody>
      </p:sp>
      <p:sp>
        <p:nvSpPr>
          <p:cNvPr id="15" name="Cloud Callout 14"/>
          <p:cNvSpPr/>
          <p:nvPr/>
        </p:nvSpPr>
        <p:spPr>
          <a:xfrm>
            <a:off x="5135880" y="1123836"/>
            <a:ext cx="6457038" cy="3920603"/>
          </a:xfrm>
          <a:prstGeom prst="cloudCallout">
            <a:avLst>
              <a:gd name="adj1" fmla="val -58468"/>
              <a:gd name="adj2" fmla="val 6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By perpetuating reverse proxies, libraries are undermining Internet security and directly contributing to the problem of phishing</a:t>
            </a:r>
            <a:endParaRPr lang="en-ZA" sz="2400" dirty="0"/>
          </a:p>
        </p:txBody>
      </p:sp>
      <p:sp>
        <p:nvSpPr>
          <p:cNvPr id="16" name="Rectangle 15"/>
          <p:cNvSpPr/>
          <p:nvPr/>
        </p:nvSpPr>
        <p:spPr>
          <a:xfrm>
            <a:off x="8473154" y="6408107"/>
            <a:ext cx="31197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ZA" sz="1100" dirty="0"/>
              <a:t>https://www.us-cert.gov/ncas/alerts/TA17-075A</a:t>
            </a:r>
          </a:p>
        </p:txBody>
      </p:sp>
    </p:spTree>
    <p:extLst>
      <p:ext uri="{BB962C8B-B14F-4D97-AF65-F5344CB8AC3E}">
        <p14:creationId xmlns:p14="http://schemas.microsoft.com/office/powerpoint/2010/main" val="150654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could leverage of existing institutional logins?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US" dirty="0"/>
          </a:p>
        </p:txBody>
      </p:sp>
      <p:pic>
        <p:nvPicPr>
          <p:cNvPr id="9" name="ORCID _ Connecting Research and Researchers - Google Chrome 2017_04_18 23_12_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7516" y="1846868"/>
            <a:ext cx="5898703" cy="315512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651398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-0.11537 -0.01112 " pathEditMode="relative" rAng="0" ptsTypes="AA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-556"/>
                                    </p:animMotion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7000" y="2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1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if we could license in a more specific way?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19</a:t>
            </a:fld>
            <a:endParaRPr lang="en-ZA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 err="1"/>
              <a:t>schacHomeOrganizationType</a:t>
            </a:r>
            <a:endParaRPr lang="en-ZA" dirty="0"/>
          </a:p>
          <a:p>
            <a:pPr lvl="1"/>
            <a:r>
              <a:rPr lang="en-ZA" dirty="0" err="1"/>
              <a:t>urn:schac:homeOrganizationType:int:university</a:t>
            </a:r>
            <a:endParaRPr lang="en-ZA" dirty="0"/>
          </a:p>
          <a:p>
            <a:r>
              <a:rPr lang="en-ZA" dirty="0" err="1"/>
              <a:t>schacHomeOrganization</a:t>
            </a:r>
            <a:endParaRPr lang="en-ZA" dirty="0"/>
          </a:p>
          <a:p>
            <a:pPr lvl="1"/>
            <a:r>
              <a:rPr lang="en-ZA" dirty="0"/>
              <a:t>example.ac.za</a:t>
            </a:r>
          </a:p>
          <a:p>
            <a:r>
              <a:rPr lang="en-ZA" dirty="0" err="1" smtClean="0"/>
              <a:t>eduPersonAffiliation</a:t>
            </a:r>
            <a:endParaRPr lang="en-ZA" dirty="0" smtClean="0"/>
          </a:p>
          <a:p>
            <a:pPr lvl="1"/>
            <a:r>
              <a:rPr lang="en-ZA" dirty="0" smtClean="0"/>
              <a:t>faculty</a:t>
            </a:r>
            <a:endParaRPr lang="en-ZA" dirty="0"/>
          </a:p>
          <a:p>
            <a:pPr lvl="1"/>
            <a:r>
              <a:rPr lang="en-ZA" dirty="0" smtClean="0"/>
              <a:t>employee</a:t>
            </a:r>
            <a:endParaRPr lang="en-ZA" dirty="0"/>
          </a:p>
          <a:p>
            <a:pPr lvl="1"/>
            <a:r>
              <a:rPr lang="en-ZA" dirty="0"/>
              <a:t>m</a:t>
            </a:r>
            <a:r>
              <a:rPr lang="en-ZA" dirty="0" smtClean="0"/>
              <a:t>ember</a:t>
            </a:r>
            <a:endParaRPr lang="en-ZA" dirty="0"/>
          </a:p>
          <a:p>
            <a:r>
              <a:rPr lang="en-ZA" dirty="0" err="1" smtClean="0"/>
              <a:t>eduPersonScopedAffiliation</a:t>
            </a:r>
            <a:endParaRPr lang="en-ZA" dirty="0" smtClean="0"/>
          </a:p>
          <a:p>
            <a:pPr lvl="1"/>
            <a:r>
              <a:rPr lang="en-ZA" dirty="0" smtClean="0"/>
              <a:t>student@archaeology.example.ac.za</a:t>
            </a:r>
          </a:p>
          <a:p>
            <a:pPr lvl="1"/>
            <a:r>
              <a:rPr lang="en-ZA" dirty="0" smtClean="0"/>
              <a:t>faculty@law.example.ac.za</a:t>
            </a:r>
          </a:p>
          <a:p>
            <a:pPr lvl="1"/>
            <a:r>
              <a:rPr lang="en-ZA" dirty="0" smtClean="0"/>
              <a:t>employee@example.ac.za</a:t>
            </a:r>
          </a:p>
          <a:p>
            <a:pPr lvl="1"/>
            <a:r>
              <a:rPr lang="en-ZA" dirty="0" smtClean="0"/>
              <a:t>member@example.ac.za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0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Identity Federations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A brief introduction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82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if we could benefit from the integration work done by others?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20</a:t>
            </a:fld>
            <a:endParaRPr lang="en-ZA"/>
          </a:p>
        </p:txBody>
      </p:sp>
      <p:pic>
        <p:nvPicPr>
          <p:cNvPr id="6" name="Picture Placeholder 12"/>
          <p:cNvPicPr>
            <a:picLocks noGrp="1" noChangeAspect="1"/>
          </p:cNvPicPr>
          <p:nvPr>
            <p:ph idx="1"/>
          </p:nvPr>
        </p:nvPicPr>
        <p:blipFill>
          <a:blip r:embed="rId3"/>
          <a:srcRect l="1019" r="1019"/>
          <a:stretch>
            <a:fillRect/>
          </a:stretch>
        </p:blipFill>
        <p:spPr>
          <a:xfrm>
            <a:off x="3868738" y="1006867"/>
            <a:ext cx="7315200" cy="4805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50369" y="6408107"/>
            <a:ext cx="3833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 smtClean="0"/>
              <a:t>Rhodes University Library &amp; eduGAIN MET, August 2016</a:t>
            </a: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58911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if we could do this whilst still protecting personal privacy?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21</a:t>
            </a:fld>
            <a:endParaRPr lang="en-ZA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6537" y="147594"/>
            <a:ext cx="7964687" cy="65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Provides a new approach to electronic resource management</a:t>
            </a:r>
          </a:p>
          <a:p>
            <a:r>
              <a:rPr lang="en-ZA" dirty="0" smtClean="0"/>
              <a:t>Gives better control over who has access to your resources = better compliance with licensing agreements</a:t>
            </a:r>
          </a:p>
          <a:p>
            <a:r>
              <a:rPr lang="en-ZA" dirty="0" smtClean="0"/>
              <a:t>Allows you to downsize/decommission reverse proxies</a:t>
            </a:r>
          </a:p>
          <a:p>
            <a:pPr lvl="0"/>
            <a:r>
              <a:rPr lang="en-US" dirty="0" smtClean="0"/>
              <a:t>Is less confusing</a:t>
            </a:r>
            <a:r>
              <a:rPr lang="en-US" baseline="0" dirty="0" smtClean="0"/>
              <a:t> for your users</a:t>
            </a:r>
          </a:p>
          <a:p>
            <a:pPr lvl="0"/>
            <a:endParaRPr lang="en-US" baseline="0" dirty="0" smtClean="0"/>
          </a:p>
          <a:p>
            <a:pPr lvl="0"/>
            <a:r>
              <a:rPr lang="en-US" dirty="0" smtClean="0"/>
              <a:t>Saves you money…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63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FIM4R Findings (2012)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 smtClean="0"/>
              <a:t>Federated technologies are good. Take advantage of them.</a:t>
            </a:r>
          </a:p>
          <a:p>
            <a:r>
              <a:rPr lang="en-ZA" dirty="0" smtClean="0"/>
              <a:t>The infrastructure needs to be improved to take advantage of federated technologies. Do it.</a:t>
            </a:r>
          </a:p>
          <a:p>
            <a:r>
              <a:rPr lang="en-ZA" dirty="0" smtClean="0"/>
              <a:t>Relying on older models of local account creation and IP-based ACLs is easier. This is a very limited view. Stop it.</a:t>
            </a:r>
          </a:p>
          <a:p>
            <a:r>
              <a:rPr lang="en-ZA" dirty="0" smtClean="0"/>
              <a:t>If you can’t fix it all yourself (and you can’t), facilitate the efforts of groups that can. Build relationships, target your spending or funding to make the biggest impact.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23</a:t>
            </a:fld>
            <a:endParaRPr lang="en-ZA"/>
          </a:p>
        </p:txBody>
      </p:sp>
      <p:sp>
        <p:nvSpPr>
          <p:cNvPr id="5" name="TextBox 4"/>
          <p:cNvSpPr txBox="1"/>
          <p:nvPr/>
        </p:nvSpPr>
        <p:spPr>
          <a:xfrm>
            <a:off x="7404468" y="6290588"/>
            <a:ext cx="378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 smtClean="0"/>
              <a:t> Source: </a:t>
            </a:r>
            <a:r>
              <a:rPr lang="en-ZA" sz="1100" dirty="0"/>
              <a:t>http://</a:t>
            </a:r>
            <a:r>
              <a:rPr lang="en-ZA" sz="1100" dirty="0" smtClean="0"/>
              <a:t>cds.cern.ch/record/1442597</a:t>
            </a:r>
            <a:r>
              <a:rPr lang="en-ZA" sz="1100" dirty="0"/>
              <a:t/>
            </a:r>
            <a:br>
              <a:rPr lang="en-ZA" sz="1100" dirty="0"/>
            </a:br>
            <a:r>
              <a:rPr lang="en-ZA" sz="1100" dirty="0"/>
              <a:t>Via: https://learn.nsrc.org/fedidm/iam_researchers</a:t>
            </a:r>
          </a:p>
        </p:txBody>
      </p:sp>
    </p:spTree>
    <p:extLst>
      <p:ext uri="{BB962C8B-B14F-4D97-AF65-F5344CB8AC3E}">
        <p14:creationId xmlns:p14="http://schemas.microsoft.com/office/powerpoint/2010/main" val="21139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Questions?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https://safire.ac.za/</a:t>
            </a:r>
          </a:p>
          <a:p>
            <a:r>
              <a:rPr lang="en-ZA" dirty="0" smtClean="0"/>
              <a:t>safire@tenet.ac.za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24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501" y="3498451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0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The problem we’re trying to solve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25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49" y="1523082"/>
            <a:ext cx="622519" cy="809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1616815"/>
            <a:ext cx="869550" cy="62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1736579"/>
            <a:ext cx="622519" cy="809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2863919"/>
            <a:ext cx="869550" cy="62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2983683"/>
            <a:ext cx="622519" cy="809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4153615"/>
            <a:ext cx="869550" cy="62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4273379"/>
            <a:ext cx="622519" cy="809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033" y="4464415"/>
            <a:ext cx="869550" cy="62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510" y="4584179"/>
            <a:ext cx="622519" cy="809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7" y="4273379"/>
            <a:ext cx="869550" cy="62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124" y="4393143"/>
            <a:ext cx="622519" cy="8090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920" y="3651779"/>
            <a:ext cx="869550" cy="62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397" y="3771543"/>
            <a:ext cx="622519" cy="8090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249" y="1523081"/>
            <a:ext cx="622519" cy="8090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20" y="1736579"/>
            <a:ext cx="622519" cy="8090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783" y="2983682"/>
            <a:ext cx="622519" cy="8090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92" y="4584179"/>
            <a:ext cx="622519" cy="8090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124" y="4393142"/>
            <a:ext cx="622519" cy="8090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49" y="1523081"/>
            <a:ext cx="622519" cy="8090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397" y="3771543"/>
            <a:ext cx="622519" cy="80906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123" y="4393141"/>
            <a:ext cx="622519" cy="8090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782" y="2989305"/>
            <a:ext cx="622519" cy="8090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074" y="4584178"/>
            <a:ext cx="622519" cy="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Federated Identity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3200" dirty="0"/>
              <a:t>A federated identity in information technology is the means of linking a person's electronic identity and attributes, stored across multiple distinct identity management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3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405882" y="6408107"/>
            <a:ext cx="377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https://en.wikipedia.org/wiki/Federated_identity</a:t>
            </a:r>
          </a:p>
        </p:txBody>
      </p:sp>
    </p:spTree>
    <p:extLst>
      <p:ext uri="{BB962C8B-B14F-4D97-AF65-F5344CB8AC3E}">
        <p14:creationId xmlns:p14="http://schemas.microsoft.com/office/powerpoint/2010/main" val="29580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Federated Identity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4</a:t>
            </a:fld>
            <a:endParaRPr lang="en-Z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47" y="2871164"/>
            <a:ext cx="988125" cy="98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360" y="1768887"/>
            <a:ext cx="869550" cy="62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787" y="3023478"/>
            <a:ext cx="869550" cy="62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787" y="4392874"/>
            <a:ext cx="869550" cy="62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734" y="1818012"/>
            <a:ext cx="988125" cy="957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4589" y="3015415"/>
            <a:ext cx="988125" cy="98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4589" y="4121649"/>
            <a:ext cx="988125" cy="98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9610" y="1892011"/>
            <a:ext cx="622519" cy="809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9610" y="4210448"/>
            <a:ext cx="622519" cy="809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3687" y="3104214"/>
            <a:ext cx="622519" cy="809067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0" idx="3"/>
            <a:endCxn id="6" idx="1"/>
          </p:cNvCxnSpPr>
          <p:nvPr/>
        </p:nvCxnSpPr>
        <p:spPr>
          <a:xfrm>
            <a:off x="6235859" y="2296546"/>
            <a:ext cx="1187288" cy="10679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1"/>
            <a:endCxn id="6" idx="3"/>
          </p:cNvCxnSpPr>
          <p:nvPr/>
        </p:nvCxnSpPr>
        <p:spPr>
          <a:xfrm flipH="1">
            <a:off x="8411272" y="3334278"/>
            <a:ext cx="1801515" cy="302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3"/>
          </p:cNvCxnSpPr>
          <p:nvPr/>
        </p:nvCxnSpPr>
        <p:spPr>
          <a:xfrm flipV="1">
            <a:off x="6262714" y="3508747"/>
            <a:ext cx="1160433" cy="2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288748" y="3652998"/>
            <a:ext cx="1134399" cy="94895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7" idx="1"/>
          </p:cNvCxnSpPr>
          <p:nvPr/>
        </p:nvCxnSpPr>
        <p:spPr>
          <a:xfrm flipV="1">
            <a:off x="8411272" y="2079687"/>
            <a:ext cx="1788088" cy="10888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9" idx="1"/>
          </p:cNvCxnSpPr>
          <p:nvPr/>
        </p:nvCxnSpPr>
        <p:spPr>
          <a:xfrm>
            <a:off x="8424699" y="3530270"/>
            <a:ext cx="1788088" cy="117340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411272" y="3435311"/>
            <a:ext cx="1777021" cy="116663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397845" y="1977963"/>
            <a:ext cx="1782555" cy="11262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37994" y="768545"/>
            <a:ext cx="24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Identity Providers</a:t>
            </a:r>
          </a:p>
          <a:p>
            <a:pPr algn="ctr"/>
            <a:r>
              <a:rPr lang="en-ZA" dirty="0" smtClean="0"/>
              <a:t>(Home Organisations)</a:t>
            </a:r>
            <a:endParaRPr lang="en-ZA" dirty="0"/>
          </a:p>
        </p:txBody>
      </p:sp>
      <p:sp>
        <p:nvSpPr>
          <p:cNvPr id="27" name="TextBox 26"/>
          <p:cNvSpPr txBox="1"/>
          <p:nvPr/>
        </p:nvSpPr>
        <p:spPr>
          <a:xfrm>
            <a:off x="6707469" y="786490"/>
            <a:ext cx="24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Identity</a:t>
            </a:r>
            <a:br>
              <a:rPr lang="en-ZA" dirty="0" smtClean="0"/>
            </a:br>
            <a:r>
              <a:rPr lang="en-ZA" dirty="0" smtClean="0"/>
              <a:t>Federation</a:t>
            </a:r>
            <a:endParaRPr lang="en-ZA" dirty="0"/>
          </a:p>
        </p:txBody>
      </p:sp>
      <p:sp>
        <p:nvSpPr>
          <p:cNvPr id="28" name="TextBox 27"/>
          <p:cNvSpPr txBox="1"/>
          <p:nvPr/>
        </p:nvSpPr>
        <p:spPr>
          <a:xfrm>
            <a:off x="9424395" y="791460"/>
            <a:ext cx="24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Service Providers’ Web Sites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083" y="5762270"/>
            <a:ext cx="869550" cy="621600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6" idx="1"/>
          </p:cNvCxnSpPr>
          <p:nvPr/>
        </p:nvCxnSpPr>
        <p:spPr>
          <a:xfrm>
            <a:off x="8336902" y="3722436"/>
            <a:ext cx="1891181" cy="235063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0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Why not just use Google?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ZA" sz="2400" dirty="0" smtClean="0"/>
              <a:t>All the major social network platforms provide federated identities…</a:t>
            </a:r>
          </a:p>
          <a:p>
            <a:endParaRPr lang="en-ZA" sz="2400" dirty="0" smtClean="0"/>
          </a:p>
          <a:p>
            <a:pPr marL="0" indent="0">
              <a:buNone/>
            </a:pPr>
            <a:endParaRPr lang="en-ZA" sz="2400" dirty="0" smtClean="0"/>
          </a:p>
          <a:p>
            <a:r>
              <a:rPr lang="en-ZA" sz="2400" dirty="0" smtClean="0"/>
              <a:t>… so why don’t we just use these?</a:t>
            </a:r>
          </a:p>
          <a:p>
            <a:endParaRPr lang="en-ZA" sz="2400" dirty="0" smtClean="0"/>
          </a:p>
          <a:p>
            <a:r>
              <a:rPr lang="en-ZA" sz="2400" dirty="0" smtClean="0"/>
              <a:t>They all have one major drawback – they are self asserted</a:t>
            </a:r>
          </a:p>
          <a:p>
            <a:r>
              <a:rPr lang="en-ZA" sz="2400" dirty="0" smtClean="0"/>
              <a:t>This means you cannot trust any of the information</a:t>
            </a:r>
          </a:p>
          <a:p>
            <a:r>
              <a:rPr lang="en-ZA" sz="2400" dirty="0" smtClean="0"/>
              <a:t>This is often okay,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5</a:t>
            </a:fld>
            <a:endParaRPr lang="en-ZA"/>
          </a:p>
        </p:txBody>
      </p:sp>
      <p:pic>
        <p:nvPicPr>
          <p:cNvPr id="1028" name="Picture 4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877" y="1770569"/>
            <a:ext cx="19240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odenameone.com/img/blog/google-sign-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05" y="1752570"/>
            <a:ext cx="2160000" cy="4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og in linked 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93" y="1728953"/>
            <a:ext cx="2160000" cy="5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54646" y="5401854"/>
            <a:ext cx="610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600" dirty="0"/>
              <a:t>d</a:t>
            </a:r>
            <a:r>
              <a:rPr lang="en-ZA" sz="3600" dirty="0" smtClean="0"/>
              <a:t>onald.trump17@gmail.com</a:t>
            </a: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3871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Identity Federations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sz="2800" dirty="0" smtClean="0"/>
              <a:t>Academic identity federations exist to solve the trust problem</a:t>
            </a:r>
          </a:p>
          <a:p>
            <a:r>
              <a:rPr lang="en-ZA" sz="2800" dirty="0" smtClean="0"/>
              <a:t>Your home organisation – university, research council, </a:t>
            </a:r>
            <a:r>
              <a:rPr lang="en-ZA" sz="2800" dirty="0" err="1" smtClean="0"/>
              <a:t>etc</a:t>
            </a:r>
            <a:r>
              <a:rPr lang="en-ZA" sz="2800" dirty="0" smtClean="0"/>
              <a:t> – knows a lot about you</a:t>
            </a:r>
          </a:p>
          <a:p>
            <a:r>
              <a:rPr lang="en-ZA" sz="2800" dirty="0" smtClean="0"/>
              <a:t>They also know stuff specific to higher education (</a:t>
            </a:r>
            <a:r>
              <a:rPr lang="en-ZA" dirty="0" smtClean="0"/>
              <a:t>HEMIS, RIMS)</a:t>
            </a:r>
            <a:endParaRPr lang="en-ZA" sz="2800" dirty="0" smtClean="0"/>
          </a:p>
          <a:p>
            <a:r>
              <a:rPr lang="en-ZA" sz="2800" dirty="0" smtClean="0"/>
              <a:t>More importantly, most of this information has </a:t>
            </a:r>
            <a:r>
              <a:rPr lang="en-ZA" dirty="0" smtClean="0"/>
              <a:t>usually </a:t>
            </a:r>
            <a:r>
              <a:rPr lang="en-ZA" sz="2800" dirty="0" smtClean="0"/>
              <a:t>been checked and may be subject to audit</a:t>
            </a:r>
          </a:p>
          <a:p>
            <a:r>
              <a:rPr lang="en-ZA" sz="2800" dirty="0" smtClean="0"/>
              <a:t>This makes them ideal to act as identity providers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99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Federation Operators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All federations have operators</a:t>
            </a:r>
          </a:p>
          <a:p>
            <a:pPr lvl="1"/>
            <a:r>
              <a:rPr lang="en-ZA" sz="2400" dirty="0" smtClean="0"/>
              <a:t>Facebook </a:t>
            </a:r>
            <a:r>
              <a:rPr lang="en-ZA" sz="2400" dirty="0" err="1" smtClean="0"/>
              <a:t>Inc</a:t>
            </a:r>
            <a:r>
              <a:rPr lang="en-ZA" sz="2400" dirty="0" smtClean="0"/>
              <a:t> operates Facebook Connect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sz="2800" dirty="0" smtClean="0"/>
              <a:t>Academic federations</a:t>
            </a:r>
          </a:p>
          <a:p>
            <a:pPr lvl="1"/>
            <a:r>
              <a:rPr lang="en-ZA" i="1" dirty="0"/>
              <a:t>U</a:t>
            </a:r>
            <a:r>
              <a:rPr lang="en-ZA" sz="2400" i="1" dirty="0" smtClean="0"/>
              <a:t>sually</a:t>
            </a:r>
            <a:r>
              <a:rPr lang="en-ZA" sz="2400" dirty="0" smtClean="0"/>
              <a:t> operated by the National Research and Education Network (NREN)</a:t>
            </a:r>
          </a:p>
          <a:p>
            <a:pPr lvl="1"/>
            <a:r>
              <a:rPr lang="en-ZA" sz="2400" dirty="0" smtClean="0"/>
              <a:t>Typically only one per country</a:t>
            </a:r>
          </a:p>
          <a:p>
            <a:pPr lvl="1"/>
            <a:r>
              <a:rPr lang="en-ZA" sz="2400" dirty="0" smtClean="0"/>
              <a:t>65 known academic federations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43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Identity Federations Around the World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8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359445" y="6406384"/>
            <a:ext cx="382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</a:t>
            </a:r>
            <a:r>
              <a:rPr lang="en-ZA" sz="1100" dirty="0" smtClean="0"/>
              <a:t>refeds.org/federations/federations-map, May 2017</a:t>
            </a:r>
            <a:endParaRPr lang="en-ZA" sz="1100" dirty="0"/>
          </a:p>
        </p:txBody>
      </p:sp>
      <p:pic>
        <p:nvPicPr>
          <p:cNvPr id="6" name="Picture 2" descr="REFE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38" y="180861"/>
            <a:ext cx="26670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20" y="890424"/>
            <a:ext cx="8030696" cy="506800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818068" y="4675238"/>
            <a:ext cx="595631" cy="589937"/>
          </a:xfrm>
          <a:prstGeom prst="ellipse">
            <a:avLst/>
          </a:prstGeom>
          <a:noFill/>
          <a:ln w="38100">
            <a:solidFill>
              <a:srgbClr val="5DA9D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Academic Federation </a:t>
            </a:r>
            <a:r>
              <a:rPr lang="en-ZA" dirty="0" smtClean="0"/>
              <a:t>Operators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Academic federations are primarily trust relationships with federation operators acting as trusted </a:t>
            </a:r>
            <a:r>
              <a:rPr lang="en-ZA" dirty="0" smtClean="0"/>
              <a:t>introducers</a:t>
            </a:r>
          </a:p>
          <a:p>
            <a:endParaRPr lang="en-ZA" dirty="0"/>
          </a:p>
          <a:p>
            <a:r>
              <a:rPr lang="en-ZA" dirty="0" smtClean="0"/>
              <a:t>Federation operators worldwide collaborate on issues of interest to the research &amp; education</a:t>
            </a:r>
          </a:p>
          <a:p>
            <a:pPr lvl="1"/>
            <a:r>
              <a:rPr lang="en-ZA" dirty="0" smtClean="0"/>
              <a:t>Interoperability (R&amp;S profile)</a:t>
            </a:r>
          </a:p>
          <a:p>
            <a:pPr lvl="1"/>
            <a:r>
              <a:rPr lang="en-ZA" dirty="0" smtClean="0"/>
              <a:t>Common identifiers (</a:t>
            </a:r>
            <a:r>
              <a:rPr lang="en-ZA" dirty="0" err="1" smtClean="0"/>
              <a:t>eduPersonOrcid</a:t>
            </a:r>
            <a:r>
              <a:rPr lang="en-ZA" dirty="0" smtClean="0"/>
              <a:t>)</a:t>
            </a:r>
          </a:p>
          <a:p>
            <a:pPr lvl="1"/>
            <a:r>
              <a:rPr lang="en-ZA" dirty="0" smtClean="0"/>
              <a:t>Handling of sensitive information</a:t>
            </a:r>
          </a:p>
          <a:p>
            <a:pPr lvl="1"/>
            <a:r>
              <a:rPr lang="en-ZA" dirty="0" smtClean="0"/>
              <a:t>Security/incident response (SIRTFI)</a:t>
            </a:r>
          </a:p>
          <a:p>
            <a:pPr lvl="1"/>
            <a:r>
              <a:rPr lang="en-ZA" dirty="0"/>
              <a:t>e</a:t>
            </a:r>
            <a:r>
              <a:rPr lang="en-ZA" dirty="0" smtClean="0"/>
              <a:t>tc…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36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FIRE">
  <a:themeElements>
    <a:clrScheme name="SAFIR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A77FB2"/>
      </a:accent1>
      <a:accent2>
        <a:srgbClr val="FAB900"/>
      </a:accent2>
      <a:accent3>
        <a:srgbClr val="90BB23"/>
      </a:accent3>
      <a:accent4>
        <a:srgbClr val="EE7008"/>
      </a:accent4>
      <a:accent5>
        <a:srgbClr val="6A488E"/>
      </a:accent5>
      <a:accent6>
        <a:srgbClr val="D5393D"/>
      </a:accent6>
      <a:hlink>
        <a:srgbClr val="90BB23"/>
      </a:hlink>
      <a:folHlink>
        <a:srgbClr val="EE7008"/>
      </a:folHlink>
    </a:clrScheme>
    <a:fontScheme name="Custom 1">
      <a:majorFont>
        <a:latin typeface="Esphimere Light"/>
        <a:ea typeface=""/>
        <a:cs typeface=""/>
      </a:majorFont>
      <a:minorFont>
        <a:latin typeface="Arial Unicode MS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29400C5-9B23-44AA-9F88-7F7892F0EC2E}" vid="{E5EF56D0-9EE5-4261-9C38-7BEAD6FC1E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1044</Words>
  <Application>Microsoft Office PowerPoint</Application>
  <PresentationFormat>Widescreen</PresentationFormat>
  <Paragraphs>187</Paragraphs>
  <Slides>25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Wingdings 2</vt:lpstr>
      <vt:lpstr>Esphimere</vt:lpstr>
      <vt:lpstr>Esphimere Light</vt:lpstr>
      <vt:lpstr>Rounded Elegance</vt:lpstr>
      <vt:lpstr>Arial Unicode MS</vt:lpstr>
      <vt:lpstr>Calibri</vt:lpstr>
      <vt:lpstr>SAFIRE</vt:lpstr>
      <vt:lpstr>Identity federation: A new way to manage access to resources</vt:lpstr>
      <vt:lpstr>Identity Federations</vt:lpstr>
      <vt:lpstr>Federated Identity</vt:lpstr>
      <vt:lpstr>Federated Identity</vt:lpstr>
      <vt:lpstr>Why not just use Google?</vt:lpstr>
      <vt:lpstr>Academic Identity Federations</vt:lpstr>
      <vt:lpstr>Academic Federation Operators</vt:lpstr>
      <vt:lpstr>Academic Identity Federations Around the World</vt:lpstr>
      <vt:lpstr>Academic Federation Operators</vt:lpstr>
      <vt:lpstr>Inter-federation</vt:lpstr>
      <vt:lpstr>SAFIRE</vt:lpstr>
      <vt:lpstr>SAFIRE – South African Identity Federation</vt:lpstr>
      <vt:lpstr>SAFIRE –Participants</vt:lpstr>
      <vt:lpstr>So what does this all mean for libraries?</vt:lpstr>
      <vt:lpstr>The “traditional” licensing model</vt:lpstr>
      <vt:lpstr>Reverse Proxies</vt:lpstr>
      <vt:lpstr>Reverse Proxies</vt:lpstr>
      <vt:lpstr>What if we could leverage of existing institutional logins?</vt:lpstr>
      <vt:lpstr>What if we could license in a more specific way?</vt:lpstr>
      <vt:lpstr>What if we could benefit from the integration work done by others?</vt:lpstr>
      <vt:lpstr>What if we could do this whilst still protecting personal privacy?</vt:lpstr>
      <vt:lpstr>Federation…</vt:lpstr>
      <vt:lpstr>FIM4R Findings (2012)</vt:lpstr>
      <vt:lpstr>Questions?</vt:lpstr>
      <vt:lpstr>The problem we’re trying to solve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2017-03-22T18:27:40Z</dcterms:created>
  <dcterms:modified xsi:type="dcterms:W3CDTF">2017-10-24T10:48:13Z</dcterms:modified>
</cp:coreProperties>
</file>